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264" r:id="rId3"/>
    <p:sldId id="269" r:id="rId4"/>
    <p:sldId id="267" r:id="rId5"/>
    <p:sldId id="268" r:id="rId6"/>
    <p:sldId id="270" r:id="rId7"/>
    <p:sldId id="297" r:id="rId8"/>
    <p:sldId id="271" r:id="rId9"/>
    <p:sldId id="298" r:id="rId10"/>
    <p:sldId id="273" r:id="rId11"/>
    <p:sldId id="272" r:id="rId12"/>
    <p:sldId id="274" r:id="rId13"/>
    <p:sldId id="275" r:id="rId14"/>
    <p:sldId id="276" r:id="rId15"/>
    <p:sldId id="277" r:id="rId16"/>
    <p:sldId id="260" r:id="rId17"/>
    <p:sldId id="259" r:id="rId18"/>
    <p:sldId id="261" r:id="rId19"/>
    <p:sldId id="263" r:id="rId20"/>
    <p:sldId id="279" r:id="rId21"/>
    <p:sldId id="278" r:id="rId22"/>
    <p:sldId id="280" r:id="rId23"/>
    <p:sldId id="258" r:id="rId24"/>
    <p:sldId id="282" r:id="rId25"/>
    <p:sldId id="299" r:id="rId26"/>
    <p:sldId id="284" r:id="rId27"/>
    <p:sldId id="283" r:id="rId28"/>
    <p:sldId id="285" r:id="rId29"/>
    <p:sldId id="294" r:id="rId30"/>
    <p:sldId id="286" r:id="rId31"/>
    <p:sldId id="295" r:id="rId32"/>
    <p:sldId id="291" r:id="rId33"/>
    <p:sldId id="292" r:id="rId34"/>
    <p:sldId id="287" r:id="rId35"/>
    <p:sldId id="293" r:id="rId36"/>
    <p:sldId id="289" r:id="rId37"/>
    <p:sldId id="290" r:id="rId38"/>
    <p:sldId id="300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71154"/>
  </p:normalViewPr>
  <p:slideViewPr>
    <p:cSldViewPr snapToGrid="0" snapToObjects="1">
      <p:cViewPr varScale="1">
        <p:scale>
          <a:sx n="63" d="100"/>
          <a:sy n="63" d="100"/>
        </p:scale>
        <p:origin x="1888" y="176"/>
      </p:cViewPr>
      <p:guideLst/>
    </p:cSldViewPr>
  </p:slideViewPr>
  <p:outlineViewPr>
    <p:cViewPr>
      <p:scale>
        <a:sx n="33" d="100"/>
        <a:sy n="33" d="100"/>
      </p:scale>
      <p:origin x="0" y="-154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8BA12-97C4-9341-9F27-9EEE2920FFA1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89943B-BB26-8E4E-A782-D9518A7EB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68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117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51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56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11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60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684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09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79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186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2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53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61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340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8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3648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94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671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046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23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187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56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086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34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67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547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774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918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523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225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928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37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6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86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84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8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93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89943B-BB26-8E4E-A782-D9518A7EB9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25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270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3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331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527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649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960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319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84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146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851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585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016DC0-7563-A74F-8909-651016B89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5539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310770-63B1-D442-9F21-8C3AD6AFAB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5A2543-36AE-764B-8256-43527FAFF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999" y="2650957"/>
            <a:ext cx="6858000" cy="1556084"/>
          </a:xfrm>
          <a:solidFill>
            <a:schemeClr val="bg1">
              <a:alpha val="33000"/>
            </a:schemeClr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Franklin Gothic Book" panose="020B0503020102020204" pitchFamily="34" charset="0"/>
              </a:rPr>
              <a:t>Multilevel Modeling </a:t>
            </a:r>
            <a:r>
              <a:rPr lang="en-US" sz="4800" dirty="0">
                <a:solidFill>
                  <a:srgbClr val="FFFFFF"/>
                </a:solidFill>
                <a:latin typeface="Franklin Gothic Book" panose="020B0503020102020204" pitchFamily="34" charset="0"/>
              </a:rPr>
              <a:t>Day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87D072-BDEC-9240-BAF6-CAD02E510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789" y="6012547"/>
            <a:ext cx="6256421" cy="563635"/>
          </a:xfrm>
          <a:solidFill>
            <a:schemeClr val="bg1">
              <a:alpha val="33000"/>
            </a:schemeClr>
          </a:solidFill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Violet Brown</a:t>
            </a:r>
          </a:p>
        </p:txBody>
      </p:sp>
    </p:spTree>
    <p:extLst>
      <p:ext uri="{BB962C8B-B14F-4D97-AF65-F5344CB8AC3E}">
        <p14:creationId xmlns:p14="http://schemas.microsoft.com/office/powerpoint/2010/main" val="416322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2E514D-0815-C34C-9D7C-55A42A9A9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33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87AB3-8547-FB4D-835B-B8A065D9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have dependencies in your data...now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C3684-401D-8F45-A97F-CB4A293A2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choices (e.g., one student per class)</a:t>
            </a:r>
          </a:p>
          <a:p>
            <a:pPr lvl="1"/>
            <a:r>
              <a:rPr lang="en-US" dirty="0"/>
              <a:t>Reduces statistical power</a:t>
            </a:r>
          </a:p>
          <a:p>
            <a:pPr lvl="1"/>
            <a:r>
              <a:rPr lang="en-US" dirty="0"/>
              <a:t>Isn't feasible for some experiments (e.g., response time studies)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2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87AB3-8547-FB4D-835B-B8A065D9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have dependencies in your data...now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C3684-401D-8F45-A97F-CB4A293A2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choices (e.g., one student per class)</a:t>
            </a:r>
          </a:p>
          <a:p>
            <a:pPr lvl="1"/>
            <a:r>
              <a:rPr lang="en-US" dirty="0"/>
              <a:t>Reduces statistical power</a:t>
            </a:r>
          </a:p>
          <a:p>
            <a:pPr lvl="1"/>
            <a:r>
              <a:rPr lang="en-US" dirty="0"/>
              <a:t>Isn't feasible for some experiments (e.g., response time studies)</a:t>
            </a:r>
          </a:p>
          <a:p>
            <a:r>
              <a:rPr lang="en-US" dirty="0"/>
              <a:t>Aggregation (i.e., means are entered into the analysis)</a:t>
            </a:r>
          </a:p>
          <a:p>
            <a:pPr lvl="1"/>
            <a:r>
              <a:rPr lang="en-US" dirty="0"/>
              <a:t>The model will underestimate variability</a:t>
            </a:r>
          </a:p>
        </p:txBody>
      </p:sp>
    </p:spTree>
    <p:extLst>
      <p:ext uri="{BB962C8B-B14F-4D97-AF65-F5344CB8AC3E}">
        <p14:creationId xmlns:p14="http://schemas.microsoft.com/office/powerpoint/2010/main" val="196709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EECD66-48D7-D946-9E47-D4098D2F7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31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EE2653-B8BD-A746-A75D-2B39461E4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5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87AB3-8547-FB4D-835B-B8A065D9A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have dependencies in your data...now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C3684-401D-8F45-A97F-CB4A293A2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choices (e.g., one student per class)</a:t>
            </a:r>
          </a:p>
          <a:p>
            <a:pPr lvl="1"/>
            <a:r>
              <a:rPr lang="en-US" dirty="0"/>
              <a:t>Reduces statistical power</a:t>
            </a:r>
          </a:p>
          <a:p>
            <a:pPr lvl="1"/>
            <a:r>
              <a:rPr lang="en-US" dirty="0"/>
              <a:t>Isn't feasible for some experiments (e.g., response time studies)</a:t>
            </a:r>
          </a:p>
          <a:p>
            <a:r>
              <a:rPr lang="en-US" dirty="0"/>
              <a:t>Aggregation (i.e., means are entered into the analysis)</a:t>
            </a:r>
          </a:p>
          <a:p>
            <a:pPr lvl="1"/>
            <a:r>
              <a:rPr lang="en-US" dirty="0"/>
              <a:t>The model will underestimate variability</a:t>
            </a:r>
          </a:p>
          <a:p>
            <a:pPr lvl="1"/>
            <a:r>
              <a:rPr lang="en-US" dirty="0"/>
              <a:t>You lose information about variability within the grouping factor</a:t>
            </a:r>
          </a:p>
          <a:p>
            <a:pPr lvl="2"/>
            <a:r>
              <a:rPr lang="en-US" dirty="0"/>
              <a:t>The model has less information to work with!</a:t>
            </a:r>
          </a:p>
        </p:txBody>
      </p:sp>
    </p:spTree>
    <p:extLst>
      <p:ext uri="{BB962C8B-B14F-4D97-AF65-F5344CB8AC3E}">
        <p14:creationId xmlns:p14="http://schemas.microsoft.com/office/powerpoint/2010/main" val="2181747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8BD7EA-5EB2-3947-8D9D-6193F0C32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0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6F6CED-FAB9-994F-8BAA-ED5B40E08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2A522F-9EEB-844E-90BC-6A6716CEA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945" y="91623"/>
            <a:ext cx="5922873" cy="11058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08298E-E81C-EE4B-9001-138491EDFBAE}"/>
              </a:ext>
            </a:extLst>
          </p:cNvPr>
          <p:cNvSpPr/>
          <p:nvPr/>
        </p:nvSpPr>
        <p:spPr>
          <a:xfrm>
            <a:off x="3091403" y="855647"/>
            <a:ext cx="5922873" cy="32001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41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0DCE00-E532-7045-B0B2-7D767A65C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48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B769CC-E419-C24C-B4B3-DE4A55784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00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EE7A2-8C16-D440-9944-8036FB8F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regression equation: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8BEAAF2-F7CD-9A4B-8163-756E296C7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1690689"/>
            <a:ext cx="7086600" cy="19177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F97615C-89C8-1A41-8CA2-2DCF204513CD}"/>
              </a:ext>
            </a:extLst>
          </p:cNvPr>
          <p:cNvSpPr/>
          <p:nvPr/>
        </p:nvSpPr>
        <p:spPr>
          <a:xfrm>
            <a:off x="1343025" y="2674939"/>
            <a:ext cx="6972300" cy="933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8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45EC9C-9722-A241-917D-CB66DE0C0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637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390C948-22B0-E44E-A1BD-92F10E9A1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04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0DCE00-E532-7045-B0B2-7D767A65C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173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45EC9C-9722-A241-917D-CB66DE0C0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205867-8573-AB4C-AF55-538B9898A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2" y="103417"/>
            <a:ext cx="4922847" cy="919840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83408F-3B7F-114F-8062-C5A97DBF831D}"/>
              </a:ext>
            </a:extLst>
          </p:cNvPr>
          <p:cNvSpPr/>
          <p:nvPr/>
        </p:nvSpPr>
        <p:spPr>
          <a:xfrm>
            <a:off x="749302" y="725017"/>
            <a:ext cx="4922847" cy="29824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29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5F97-C863-794A-8E07-DD1C5A94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Repeated measures ANOVAs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2B96F-3517-4846-8330-F3C9098E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98695"/>
          </a:xfrm>
        </p:spPr>
        <p:txBody>
          <a:bodyPr/>
          <a:lstStyle/>
          <a:p>
            <a:r>
              <a:rPr lang="en-US" dirty="0"/>
              <a:t>Do not tell you about the direction or magnitude of the effect</a:t>
            </a:r>
          </a:p>
          <a:p>
            <a:r>
              <a:rPr lang="en-US" dirty="0"/>
              <a:t>Aggregate across either participants or items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91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5F97-C863-794A-8E07-DD1C5A94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Repeated measures ANOVAs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2B96F-3517-4846-8330-F3C9098E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98695"/>
          </a:xfrm>
        </p:spPr>
        <p:txBody>
          <a:bodyPr/>
          <a:lstStyle/>
          <a:p>
            <a:r>
              <a:rPr lang="en-US" dirty="0"/>
              <a:t>Do not tell you about the direction or magnitude of the effect</a:t>
            </a:r>
          </a:p>
          <a:p>
            <a:r>
              <a:rPr lang="en-US" dirty="0"/>
              <a:t>Aggregate across either participants or items</a:t>
            </a:r>
          </a:p>
          <a:p>
            <a:pPr lvl="1"/>
            <a:r>
              <a:rPr lang="en-US" dirty="0"/>
              <a:t>By-participant and by-item analyses can produce different results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2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5F97-C863-794A-8E07-DD1C5A94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Repeated measures ANOVAs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2B96F-3517-4846-8330-F3C9098E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98695"/>
          </a:xfrm>
        </p:spPr>
        <p:txBody>
          <a:bodyPr/>
          <a:lstStyle/>
          <a:p>
            <a:r>
              <a:rPr lang="en-US" dirty="0"/>
              <a:t>Do not tell you about the direction or magnitude of the effect</a:t>
            </a:r>
          </a:p>
          <a:p>
            <a:r>
              <a:rPr lang="en-US" dirty="0"/>
              <a:t>Aggregate across either participants or items</a:t>
            </a:r>
          </a:p>
          <a:p>
            <a:pPr lvl="1"/>
            <a:r>
              <a:rPr lang="en-US" dirty="0"/>
              <a:t>By-participant and by-item analyses can produce different results</a:t>
            </a:r>
          </a:p>
          <a:p>
            <a:r>
              <a:rPr lang="en-US" dirty="0"/>
              <a:t>Assume continuous dependent variable and categorical independent variables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653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5F97-C863-794A-8E07-DD1C5A94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Repeated measures ANOVAs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2B96F-3517-4846-8330-F3C9098E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98695"/>
          </a:xfrm>
        </p:spPr>
        <p:txBody>
          <a:bodyPr/>
          <a:lstStyle/>
          <a:p>
            <a:r>
              <a:rPr lang="en-US" dirty="0"/>
              <a:t>Do not tell you about the direction or magnitude of the effect</a:t>
            </a:r>
          </a:p>
          <a:p>
            <a:r>
              <a:rPr lang="en-US" dirty="0"/>
              <a:t>Aggregate across either participants or items</a:t>
            </a:r>
          </a:p>
          <a:p>
            <a:pPr lvl="1"/>
            <a:r>
              <a:rPr lang="en-US" dirty="0"/>
              <a:t>By-participant and by-item analyses can produce different results</a:t>
            </a:r>
          </a:p>
          <a:p>
            <a:r>
              <a:rPr lang="en-US" dirty="0"/>
              <a:t>Assume continuous dependent variable and categorical independent variables</a:t>
            </a:r>
          </a:p>
          <a:p>
            <a:r>
              <a:rPr lang="en-US" dirty="0"/>
              <a:t>LMER is more flexible; framework extends to </a:t>
            </a:r>
            <a:r>
              <a:rPr lang="en-US" dirty="0" err="1"/>
              <a:t>glm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527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79A7-11AE-814D-8F1D-CBE49275A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Mixed-effects models take the 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187E7-B52F-2542-8ACD-F7C2BABED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 of nesting and dependencies:</a:t>
            </a:r>
          </a:p>
          <a:p>
            <a:pPr lvl="1"/>
            <a:r>
              <a:rPr lang="en-US" dirty="0"/>
              <a:t>Students within classes (within schools!)</a:t>
            </a:r>
          </a:p>
          <a:p>
            <a:pPr lvl="1"/>
            <a:r>
              <a:rPr lang="en-US" dirty="0"/>
              <a:t>Observations within people</a:t>
            </a:r>
          </a:p>
        </p:txBody>
      </p:sp>
    </p:spTree>
    <p:extLst>
      <p:ext uri="{BB962C8B-B14F-4D97-AF65-F5344CB8AC3E}">
        <p14:creationId xmlns:p14="http://schemas.microsoft.com/office/powerpoint/2010/main" val="255933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79A7-11AE-814D-8F1D-CBE49275A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Mixed-effects models take the 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187E7-B52F-2542-8ACD-F7C2BABED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 of nesting and dependencies:</a:t>
            </a:r>
          </a:p>
          <a:p>
            <a:pPr lvl="1"/>
            <a:r>
              <a:rPr lang="en-US" dirty="0"/>
              <a:t>Students within classes (within schools!)</a:t>
            </a:r>
          </a:p>
          <a:p>
            <a:pPr lvl="1"/>
            <a:r>
              <a:rPr lang="en-US" dirty="0"/>
              <a:t>Observations within people</a:t>
            </a:r>
          </a:p>
          <a:p>
            <a:pPr lvl="1"/>
            <a:r>
              <a:rPr lang="en-US" dirty="0"/>
              <a:t>Observations within items</a:t>
            </a:r>
          </a:p>
          <a:p>
            <a:pPr lvl="1"/>
            <a:r>
              <a:rPr lang="en-US" dirty="0"/>
              <a:t>People within counties (within states!)</a:t>
            </a:r>
          </a:p>
          <a:p>
            <a:pPr lvl="1"/>
            <a:r>
              <a:rPr lang="en-US" dirty="0"/>
              <a:t>Etc. etc.</a:t>
            </a:r>
          </a:p>
          <a:p>
            <a:r>
              <a:rPr lang="en-US" dirty="0"/>
              <a:t>Mixed models can simultaneously model multiple dependencies</a:t>
            </a:r>
          </a:p>
        </p:txBody>
      </p:sp>
    </p:spTree>
    <p:extLst>
      <p:ext uri="{BB962C8B-B14F-4D97-AF65-F5344CB8AC3E}">
        <p14:creationId xmlns:p14="http://schemas.microsoft.com/office/powerpoint/2010/main" val="387894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10958-544D-B84D-9665-E7176328E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42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2089-064F-8944-9F1C-B32DD1E72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and random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ED77-27A8-0B41-9502-D020CE006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Fixed effects: </a:t>
            </a:r>
            <a:r>
              <a:rPr lang="en-US" dirty="0"/>
              <a:t>population-level (i.e., average) trends that should persist across experiments</a:t>
            </a:r>
          </a:p>
          <a:p>
            <a:r>
              <a:rPr lang="en-US" b="1" dirty="0"/>
              <a:t>Random effects: </a:t>
            </a:r>
            <a:r>
              <a:rPr lang="en-US" dirty="0"/>
              <a:t>cluster-level trends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4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2089-064F-8944-9F1C-B32DD1E72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and random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6ED77-27A8-0B41-9502-D020CE006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Fixed effects: </a:t>
            </a:r>
            <a:r>
              <a:rPr lang="en-US" dirty="0"/>
              <a:t>population-level (i.e., average) trends that should persist across experiments</a:t>
            </a:r>
          </a:p>
          <a:p>
            <a:r>
              <a:rPr lang="en-US" b="1" dirty="0"/>
              <a:t>Random effects: </a:t>
            </a:r>
            <a:r>
              <a:rPr lang="en-US" dirty="0"/>
              <a:t>cluster-level trends</a:t>
            </a:r>
          </a:p>
          <a:p>
            <a:pPr lvl="1"/>
            <a:r>
              <a:rPr lang="en-US" dirty="0"/>
              <a:t>Clusters of </a:t>
            </a:r>
            <a:r>
              <a:rPr lang="en-US" i="1" dirty="0"/>
              <a:t>dependent</a:t>
            </a:r>
            <a:r>
              <a:rPr lang="en-US" dirty="0"/>
              <a:t> data points coming from the same higher-level group (e.g., participant, item, classroom, school)</a:t>
            </a:r>
          </a:p>
          <a:p>
            <a:pPr lvl="1"/>
            <a:r>
              <a:rPr lang="en-US" dirty="0"/>
              <a:t>Particular participants or items may behave differently from the average trend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8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A8893B-8AFE-3946-9C7B-674A7A8FA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119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2E514D-0815-C34C-9D7C-55A42A9A9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292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F98D9-13B8-4E48-96E4-188A359C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Fixed effects only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331B85-B675-D642-A534-A3233A7F6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" y="1361440"/>
            <a:ext cx="8244840" cy="54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9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A350-C8DB-4B42-955C-5BEFEFA2D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Adding random intercepts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6E6A01-E73B-7245-B6AA-C6F244B1B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" y="1361440"/>
            <a:ext cx="8244840" cy="54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6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A350-C8DB-4B42-955C-5BEFEFA2D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Adding random slopes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08076C-F164-DF41-8D2E-F0BAB1192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" y="1361440"/>
            <a:ext cx="8244840" cy="54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262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3A01-B112-6644-B2FC-6A0E0966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20C31-5CD7-7F42-96E0-6C8CDA075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independence assumption is important</a:t>
            </a:r>
          </a:p>
          <a:p>
            <a:r>
              <a:rPr lang="en-US" dirty="0"/>
              <a:t>Aggregation masks variability </a:t>
            </a:r>
          </a:p>
          <a:p>
            <a:r>
              <a:rPr lang="en-US" dirty="0"/>
              <a:t>Repeated-measures ANOVAs have issues</a:t>
            </a:r>
          </a:p>
          <a:p>
            <a:r>
              <a:rPr lang="en-US" dirty="0"/>
              <a:t>Mixed-effects models are the answer</a:t>
            </a:r>
          </a:p>
        </p:txBody>
      </p:sp>
    </p:spTree>
    <p:extLst>
      <p:ext uri="{BB962C8B-B14F-4D97-AF65-F5344CB8AC3E}">
        <p14:creationId xmlns:p14="http://schemas.microsoft.com/office/powerpoint/2010/main" val="321052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3A01-B112-6644-B2FC-6A0E0966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20C31-5CD7-7F42-96E0-6C8CDA075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independence assumption is important</a:t>
            </a:r>
          </a:p>
          <a:p>
            <a:r>
              <a:rPr lang="en-US" dirty="0"/>
              <a:t>Aggregation masks variability </a:t>
            </a:r>
          </a:p>
          <a:p>
            <a:r>
              <a:rPr lang="en-US" dirty="0"/>
              <a:t>Repeated-measures ANOVAs have issues</a:t>
            </a:r>
          </a:p>
          <a:p>
            <a:r>
              <a:rPr lang="en-US" dirty="0"/>
              <a:t>Mixed-effects models are the answer</a:t>
            </a:r>
          </a:p>
          <a:p>
            <a:r>
              <a:rPr lang="en-US" dirty="0"/>
              <a:t>Fixed and random effects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7E527F-9EEE-7C4F-9BC0-A823643AC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6597" y="5581516"/>
            <a:ext cx="548640" cy="4949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1B8930-5906-E249-AF36-A2ABDADD03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41" t="28732" r="2370" b="56922"/>
          <a:stretch/>
        </p:blipFill>
        <p:spPr>
          <a:xfrm>
            <a:off x="4390230" y="4992975"/>
            <a:ext cx="796290" cy="7423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728E71-C361-D045-B606-5B1CD9FAB0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0" t="53568" r="5925" b="29365"/>
          <a:stretch/>
        </p:blipFill>
        <p:spPr>
          <a:xfrm>
            <a:off x="2099310" y="4922549"/>
            <a:ext cx="751840" cy="8832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343CE1-9AB3-3142-A513-B98BB27F5C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964" t="83730" r="8074" b="1924"/>
          <a:stretch/>
        </p:blipFill>
        <p:spPr>
          <a:xfrm>
            <a:off x="5624035" y="5569525"/>
            <a:ext cx="796290" cy="7423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1F07B2-FA79-2F47-BF50-F4AED2154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2247" y="5091125"/>
            <a:ext cx="416880" cy="71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6 L -0.12604 -0.08403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01" y="-370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07407E-6 L 0.05382 0.00301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1" y="13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07407E-6 L -0.05538 4.07407E-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8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77 1.11022E-16 L 0.00677 -0.0840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1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A8893B-8AFE-3946-9C7B-674A7A8FA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376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2E514D-0815-C34C-9D7C-55A42A9A9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D11D5-FB12-3644-B8A1-50420367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E3373-A889-ED40-B1D2-536BC9028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Normality assumption:</a:t>
            </a:r>
            <a:r>
              <a:rPr lang="en-US" dirty="0"/>
              <a:t> normally distributed residuals</a:t>
            </a:r>
          </a:p>
          <a:p>
            <a:r>
              <a:rPr lang="en-US" b="1" dirty="0"/>
              <a:t>Homogeneity of variance (i.e., homoscedasticity):</a:t>
            </a:r>
            <a:r>
              <a:rPr lang="en-US" dirty="0"/>
              <a:t> variance around the regression line (i.e., residual error) is constant across levels of predictors</a:t>
            </a:r>
          </a:p>
        </p:txBody>
      </p:sp>
    </p:spTree>
    <p:extLst>
      <p:ext uri="{BB962C8B-B14F-4D97-AF65-F5344CB8AC3E}">
        <p14:creationId xmlns:p14="http://schemas.microsoft.com/office/powerpoint/2010/main" val="2224656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D11D5-FB12-3644-B8A1-50420367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E3373-A889-ED40-B1D2-536BC9028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Normality assumption:</a:t>
            </a:r>
            <a:r>
              <a:rPr lang="en-US" dirty="0"/>
              <a:t> normally distributed residuals</a:t>
            </a:r>
          </a:p>
          <a:p>
            <a:r>
              <a:rPr lang="en-US" b="1" dirty="0"/>
              <a:t>Homogeneity of variance (i.e., homoscedasticity):</a:t>
            </a:r>
            <a:r>
              <a:rPr lang="en-US" dirty="0"/>
              <a:t> variance around the regression line (i.e., residual error) is constant across levels of predictors</a:t>
            </a:r>
          </a:p>
          <a:p>
            <a:r>
              <a:rPr lang="en-US" b="1" dirty="0"/>
              <a:t>Independence assumption: </a:t>
            </a:r>
            <a:r>
              <a:rPr lang="en-US" dirty="0"/>
              <a:t>errors are not correlated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4623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C1D1-DB0E-C543-A663-42DE4A16F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independence assumption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26D5-1B1C-8448-A651-54A493A8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Violating it is bad</a:t>
            </a:r>
          </a:p>
          <a:p>
            <a:pPr lvl="1"/>
            <a:r>
              <a:rPr lang="en-US" dirty="0"/>
              <a:t>Amounts to artificially inflating sample size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78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C1D1-DB0E-C543-A663-42DE4A16F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independence assumption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26D5-1B1C-8448-A651-54A493A8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Violating it is bad</a:t>
            </a:r>
          </a:p>
          <a:p>
            <a:pPr lvl="1"/>
            <a:r>
              <a:rPr lang="en-US" dirty="0"/>
              <a:t>Amounts to artificially inflating sample size</a:t>
            </a:r>
          </a:p>
          <a:p>
            <a:pPr lvl="1"/>
            <a:r>
              <a:rPr lang="en-US" dirty="0"/>
              <a:t>Standard error estimates  ↓ </a:t>
            </a:r>
          </a:p>
          <a:p>
            <a:pPr lvl="1"/>
            <a:r>
              <a:rPr lang="en-US" dirty="0"/>
              <a:t>Type I error ↑ </a:t>
            </a:r>
            <a:r>
              <a:rPr lang="en-US" sz="1800" dirty="0"/>
              <a:t>(e.g., Winter, 2011; 2015)</a:t>
            </a:r>
          </a:p>
          <a:p>
            <a:pPr lvl="1"/>
            <a:endParaRPr lang="en-US" dirty="0"/>
          </a:p>
        </p:txBody>
      </p:sp>
      <p:sp>
        <p:nvSpPr>
          <p:cNvPr id="6" name="Explosion 1 5">
            <a:extLst>
              <a:ext uri="{FF2B5EF4-FFF2-40B4-BE49-F238E27FC236}">
                <a16:creationId xmlns:a16="http://schemas.microsoft.com/office/drawing/2014/main" id="{356F29B7-E7F9-284B-A156-631B44E02F51}"/>
              </a:ext>
            </a:extLst>
          </p:cNvPr>
          <p:cNvSpPr/>
          <p:nvPr/>
        </p:nvSpPr>
        <p:spPr>
          <a:xfrm>
            <a:off x="2981325" y="2724944"/>
            <a:ext cx="3181350" cy="2552700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137474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33333E-6 L 0.00347 0.4743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" y="2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7.40741E-7 L -0.00885 -0.4164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1" y="-20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2093</TotalTime>
  <Words>683</Words>
  <Application>Microsoft Macintosh PowerPoint</Application>
  <PresentationFormat>On-screen Show (4:3)</PresentationFormat>
  <Paragraphs>127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Franklin Gothic Book</vt:lpstr>
      <vt:lpstr>Office Theme</vt:lpstr>
      <vt:lpstr>Multilevel Modeling Day 1</vt:lpstr>
      <vt:lpstr>Standard regression equation:</vt:lpstr>
      <vt:lpstr>PowerPoint Presentation</vt:lpstr>
      <vt:lpstr>PowerPoint Presentation</vt:lpstr>
      <vt:lpstr>PowerPoint Presentation</vt:lpstr>
      <vt:lpstr>Regression assumptions</vt:lpstr>
      <vt:lpstr>Regression assumptions</vt:lpstr>
      <vt:lpstr>The independence assumption</vt:lpstr>
      <vt:lpstr>The independence assumption</vt:lpstr>
      <vt:lpstr>PowerPoint Presentation</vt:lpstr>
      <vt:lpstr>So you have dependencies in your data...now what?</vt:lpstr>
      <vt:lpstr>So you have dependencies in your data...now what?</vt:lpstr>
      <vt:lpstr>PowerPoint Presentation</vt:lpstr>
      <vt:lpstr>PowerPoint Presentation</vt:lpstr>
      <vt:lpstr>So you have dependencies in your data...now what?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Repeated measures ANOVAs</vt:lpstr>
      <vt:lpstr>Repeated measures ANOVAs</vt:lpstr>
      <vt:lpstr>Repeated measures ANOVAs</vt:lpstr>
      <vt:lpstr>Repeated measures ANOVAs</vt:lpstr>
      <vt:lpstr>Mixed-effects models take the stage</vt:lpstr>
      <vt:lpstr>Mixed-effects models take the stage</vt:lpstr>
      <vt:lpstr>Fixed and random effects</vt:lpstr>
      <vt:lpstr>Fixed and random effects</vt:lpstr>
      <vt:lpstr>PowerPoint Presentation</vt:lpstr>
      <vt:lpstr>PowerPoint Presentation</vt:lpstr>
      <vt:lpstr>Fixed effects only regression</vt:lpstr>
      <vt:lpstr>Adding random intercepts</vt:lpstr>
      <vt:lpstr>Adding random slopes</vt:lpstr>
      <vt:lpstr>Summary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Multilevel Modeling</dc:title>
  <dc:creator>Brown, Violet</dc:creator>
  <cp:lastModifiedBy>Brown, Violet</cp:lastModifiedBy>
  <cp:revision>142</cp:revision>
  <dcterms:created xsi:type="dcterms:W3CDTF">2021-04-12T16:14:28Z</dcterms:created>
  <dcterms:modified xsi:type="dcterms:W3CDTF">2021-04-28T01:34:50Z</dcterms:modified>
</cp:coreProperties>
</file>

<file path=docProps/thumbnail.jpeg>
</file>